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  <p:sldMasterId id="2147483762" r:id="rId2"/>
    <p:sldMasterId id="2147484276" r:id="rId3"/>
    <p:sldMasterId id="2147484288" r:id="rId4"/>
    <p:sldMasterId id="2147484300" r:id="rId5"/>
    <p:sldMasterId id="2147484312" r:id="rId6"/>
  </p:sldMasterIdLst>
  <p:notesMasterIdLst>
    <p:notesMasterId r:id="rId16"/>
  </p:notesMasterIdLst>
  <p:handoutMasterIdLst>
    <p:handoutMasterId r:id="rId17"/>
  </p:handoutMasterIdLst>
  <p:sldIdLst>
    <p:sldId id="344" r:id="rId7"/>
    <p:sldId id="443" r:id="rId8"/>
    <p:sldId id="446" r:id="rId9"/>
    <p:sldId id="447" r:id="rId10"/>
    <p:sldId id="444" r:id="rId11"/>
    <p:sldId id="448" r:id="rId12"/>
    <p:sldId id="449" r:id="rId13"/>
    <p:sldId id="450" r:id="rId14"/>
    <p:sldId id="451" r:id="rId15"/>
  </p:sldIdLst>
  <p:sldSz cx="9144000" cy="6858000" type="screen4x3"/>
  <p:notesSz cx="9928225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076" userDrawn="1">
          <p15:clr>
            <a:srgbClr val="A4A3A4"/>
          </p15:clr>
        </p15:guide>
        <p15:guide id="2" pos="3340" userDrawn="1">
          <p15:clr>
            <a:srgbClr val="A4A3A4"/>
          </p15:clr>
        </p15:guide>
        <p15:guide id="3" orient="horz" pos="2141" userDrawn="1">
          <p15:clr>
            <a:srgbClr val="A4A3A4"/>
          </p15:clr>
        </p15:guide>
        <p15:guide id="4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C0000"/>
    <a:srgbClr val="FFFFCC"/>
    <a:srgbClr val="A50021"/>
    <a:srgbClr val="800000"/>
    <a:srgbClr val="CC6600"/>
    <a:srgbClr val="FF9966"/>
    <a:srgbClr val="FF9900"/>
    <a:srgbClr val="CC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50" autoAdjust="0"/>
    <p:restoredTop sz="85990" autoAdjust="0"/>
  </p:normalViewPr>
  <p:slideViewPr>
    <p:cSldViewPr>
      <p:cViewPr varScale="1">
        <p:scale>
          <a:sx n="54" d="100"/>
          <a:sy n="54" d="100"/>
        </p:scale>
        <p:origin x="412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268" y="-102"/>
      </p:cViewPr>
      <p:guideLst>
        <p:guide orient="horz" pos="2076"/>
        <p:guide pos="3340"/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4315424" cy="318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76871" y="0"/>
            <a:ext cx="4201019" cy="318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6446692"/>
            <a:ext cx="4315424" cy="370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76871" y="6446692"/>
            <a:ext cx="4201019" cy="370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D583F9D-A171-433E-99D8-5925E4D72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858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4301696" cy="33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242" y="2"/>
            <a:ext cx="4301696" cy="33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053" y="3228391"/>
            <a:ext cx="7942123" cy="305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456782"/>
            <a:ext cx="4301696" cy="33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242" y="6456782"/>
            <a:ext cx="4301696" cy="33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C0D58B18-EEB3-4793-9D15-C9D22E7C8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774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36D59C-7AA4-459F-984D-C8848C0C0B1A}" type="slidenum">
              <a:rPr lang="ru-RU" smtClean="0"/>
              <a:pPr/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424974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58B18-EEB3-4793-9D15-C9D22E7C819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571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58B18-EEB3-4793-9D15-C9D22E7C819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317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58B18-EEB3-4793-9D15-C9D22E7C819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299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48290-AEF3-4952-A611-7D7DD4729E9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884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48290-AEF3-4952-A611-7D7DD4729E9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154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48290-AEF3-4952-A611-7D7DD4729E9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91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48290-AEF3-4952-A611-7D7DD4729E9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591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1A865-4956-4C90-AF1E-3392F9B29999}" type="datetimeFigureOut">
              <a:rPr lang="ru-RU"/>
              <a:pPr>
                <a:defRPr/>
              </a:pPr>
              <a:t>10.04.2016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23BD2-BFF0-4691-99E8-68FFC32DD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550BF-B759-4354-A93E-D3463704C2B2}" type="datetimeFigureOut">
              <a:rPr lang="ru-RU"/>
              <a:pPr>
                <a:defRPr/>
              </a:pPr>
              <a:t>10.04.2016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3DE78-6289-40C3-A3EA-5F9F830CAF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1FCBA-4DE6-469A-85D6-C7DFFED89FDC}" type="datetimeFigureOut">
              <a:rPr lang="ru-RU"/>
              <a:pPr>
                <a:defRPr/>
              </a:pPr>
              <a:t>10.04.2016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20530-A582-44A9-8C9E-21C7212F70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8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9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123299-9F17-4FF2-8A08-5F88EB7FE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BABEB-CBEB-49BC-A985-FDD5B2A740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F501C-7A45-4149-8B67-9F5B5F29F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6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7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8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85EAB5-A087-4335-AE84-ACD074FF1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5314F-ADD3-424C-84BA-0CAD15DBDF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5122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53092-33E7-49E5-BCE9-7812F79AD5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2401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4BD9-C878-47AD-BE98-6BB710C39BE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1230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04876" y="2400301"/>
            <a:ext cx="8069263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126538" y="2400301"/>
            <a:ext cx="8070850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86AA9-28B8-41B7-AB98-E53CB60C7BF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90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2A73A-719E-4D9A-921A-321AB5956F44}" type="datetimeFigureOut">
              <a:rPr lang="ru-RU"/>
              <a:pPr>
                <a:defRPr/>
              </a:pPr>
              <a:t>10.04.2016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2ED53-EA5B-442A-93E3-00AA09355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5471F-EEFD-48F5-AF7C-AA2ECC4FDD6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131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2A289-E393-4FD1-82A4-0EEEB156E2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3321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52401-C738-41CC-BC7B-2D3038AA32E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3347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1C33F-BD5E-441E-93C5-36C4F40D1DC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3534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6" indent="0">
              <a:buNone/>
              <a:defRPr sz="2400"/>
            </a:lvl3pPr>
            <a:lvl4pPr marL="1371594" indent="0">
              <a:buNone/>
              <a:defRPr sz="2000"/>
            </a:lvl4pPr>
            <a:lvl5pPr marL="1828792" indent="0">
              <a:buNone/>
              <a:defRPr sz="2000"/>
            </a:lvl5pPr>
            <a:lvl6pPr marL="2285990" indent="0">
              <a:buNone/>
              <a:defRPr sz="2000"/>
            </a:lvl6pPr>
            <a:lvl7pPr marL="2743188" indent="0">
              <a:buNone/>
              <a:defRPr sz="2000"/>
            </a:lvl7pPr>
            <a:lvl8pPr marL="3200386" indent="0">
              <a:buNone/>
              <a:defRPr sz="2000"/>
            </a:lvl8pPr>
            <a:lvl9pPr marL="365758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CDEA1-037B-44F3-A0AB-A7D3ACE0FC3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6606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BA55-1C43-405C-B387-9B01857E93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3945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3125450" y="412751"/>
            <a:ext cx="4071938" cy="8778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04876" y="412751"/>
            <a:ext cx="12068175" cy="8778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473CB-21A7-413B-8456-00A4FC36FBC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4687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5314F-ADD3-424C-84BA-0CAD15DBDF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1614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53092-33E7-49E5-BCE9-7812F79AD5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7043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4BD9-C878-47AD-BE98-6BB710C39BE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504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75077-D90E-4907-AA96-28DCBF0FBE6C}" type="datetimeFigureOut">
              <a:rPr lang="ru-RU"/>
              <a:pPr>
                <a:defRPr/>
              </a:pPr>
              <a:t>10.04.2016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EDD81-0362-4519-B257-659DE0E2BA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04876" y="2400301"/>
            <a:ext cx="8069263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126538" y="2400301"/>
            <a:ext cx="8070850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86AA9-28B8-41B7-AB98-E53CB60C7BF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5942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5471F-EEFD-48F5-AF7C-AA2ECC4FDD6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790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2A289-E393-4FD1-82A4-0EEEB156E2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4551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52401-C738-41CC-BC7B-2D3038AA32E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1489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1C33F-BD5E-441E-93C5-36C4F40D1DC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5151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6" indent="0">
              <a:buNone/>
              <a:defRPr sz="2400"/>
            </a:lvl3pPr>
            <a:lvl4pPr marL="1371594" indent="0">
              <a:buNone/>
              <a:defRPr sz="2000"/>
            </a:lvl4pPr>
            <a:lvl5pPr marL="1828792" indent="0">
              <a:buNone/>
              <a:defRPr sz="2000"/>
            </a:lvl5pPr>
            <a:lvl6pPr marL="2285990" indent="0">
              <a:buNone/>
              <a:defRPr sz="2000"/>
            </a:lvl6pPr>
            <a:lvl7pPr marL="2743188" indent="0">
              <a:buNone/>
              <a:defRPr sz="2000"/>
            </a:lvl7pPr>
            <a:lvl8pPr marL="3200386" indent="0">
              <a:buNone/>
              <a:defRPr sz="2000"/>
            </a:lvl8pPr>
            <a:lvl9pPr marL="365758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CDEA1-037B-44F3-A0AB-A7D3ACE0FC3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4171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BA55-1C43-405C-B387-9B01857E93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106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3125450" y="412751"/>
            <a:ext cx="4071938" cy="8778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04876" y="412751"/>
            <a:ext cx="12068175" cy="8778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473CB-21A7-413B-8456-00A4FC36FBC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2583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5314F-ADD3-424C-84BA-0CAD15DBDF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3458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53092-33E7-49E5-BCE9-7812F79AD5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75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11220-B36D-403D-AE6C-9A136ABA5E2A}" type="datetimeFigureOut">
              <a:rPr lang="ru-RU"/>
              <a:pPr>
                <a:defRPr/>
              </a:pPr>
              <a:t>10.04.2016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7832E-D08E-4422-A184-A21A0BC84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4BD9-C878-47AD-BE98-6BB710C39BE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4616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04876" y="2400301"/>
            <a:ext cx="8069263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126538" y="2400301"/>
            <a:ext cx="8070850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86AA9-28B8-41B7-AB98-E53CB60C7BF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0416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5471F-EEFD-48F5-AF7C-AA2ECC4FDD6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44985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2A289-E393-4FD1-82A4-0EEEB156E2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2583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52401-C738-41CC-BC7B-2D3038AA32E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139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1C33F-BD5E-441E-93C5-36C4F40D1DC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2391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6" indent="0">
              <a:buNone/>
              <a:defRPr sz="2400"/>
            </a:lvl3pPr>
            <a:lvl4pPr marL="1371594" indent="0">
              <a:buNone/>
              <a:defRPr sz="2000"/>
            </a:lvl4pPr>
            <a:lvl5pPr marL="1828792" indent="0">
              <a:buNone/>
              <a:defRPr sz="2000"/>
            </a:lvl5pPr>
            <a:lvl6pPr marL="2285990" indent="0">
              <a:buNone/>
              <a:defRPr sz="2000"/>
            </a:lvl6pPr>
            <a:lvl7pPr marL="2743188" indent="0">
              <a:buNone/>
              <a:defRPr sz="2000"/>
            </a:lvl7pPr>
            <a:lvl8pPr marL="3200386" indent="0">
              <a:buNone/>
              <a:defRPr sz="2000"/>
            </a:lvl8pPr>
            <a:lvl9pPr marL="365758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CDEA1-037B-44F3-A0AB-A7D3ACE0FC3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85722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BA55-1C43-405C-B387-9B01857E93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12032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3125450" y="412751"/>
            <a:ext cx="4071938" cy="8778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04876" y="412751"/>
            <a:ext cx="12068175" cy="8778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473CB-21A7-413B-8456-00A4FC36FBC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6875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5314F-ADD3-424C-84BA-0CAD15DBDF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E797F-0B4B-4B06-A125-CE99AD02E47B}" type="datetimeFigureOut">
              <a:rPr lang="ru-RU"/>
              <a:pPr>
                <a:defRPr/>
              </a:pPr>
              <a:t>10.04.2016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86D94-F16E-4D4D-86F2-C463F7BE7E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53092-33E7-49E5-BCE9-7812F79AD5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9254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4BD9-C878-47AD-BE98-6BB710C39BE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59829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04876" y="2400301"/>
            <a:ext cx="8069263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126538" y="2400301"/>
            <a:ext cx="8070850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86AA9-28B8-41B7-AB98-E53CB60C7BF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85692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5471F-EEFD-48F5-AF7C-AA2ECC4FDD6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09529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2A289-E393-4FD1-82A4-0EEEB156E2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5736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52401-C738-41CC-BC7B-2D3038AA32E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95008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1C33F-BD5E-441E-93C5-36C4F40D1DC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58976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6" indent="0">
              <a:buNone/>
              <a:defRPr sz="2400"/>
            </a:lvl3pPr>
            <a:lvl4pPr marL="1371594" indent="0">
              <a:buNone/>
              <a:defRPr sz="2000"/>
            </a:lvl4pPr>
            <a:lvl5pPr marL="1828792" indent="0">
              <a:buNone/>
              <a:defRPr sz="2000"/>
            </a:lvl5pPr>
            <a:lvl6pPr marL="2285990" indent="0">
              <a:buNone/>
              <a:defRPr sz="2000"/>
            </a:lvl6pPr>
            <a:lvl7pPr marL="2743188" indent="0">
              <a:buNone/>
              <a:defRPr sz="2000"/>
            </a:lvl7pPr>
            <a:lvl8pPr marL="3200386" indent="0">
              <a:buNone/>
              <a:defRPr sz="2000"/>
            </a:lvl8pPr>
            <a:lvl9pPr marL="365758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CDEA1-037B-44F3-A0AB-A7D3ACE0FC3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4594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BA55-1C43-405C-B387-9B01857E93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46356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3125450" y="412751"/>
            <a:ext cx="4071938" cy="8778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04876" y="412751"/>
            <a:ext cx="12068175" cy="8778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473CB-21A7-413B-8456-00A4FC36FBC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65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1829F-54FF-4122-9CC1-5BAC48E5BAC0}" type="datetimeFigureOut">
              <a:rPr lang="ru-RU"/>
              <a:pPr>
                <a:defRPr/>
              </a:pPr>
              <a:t>10.04.2016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E2895-EB74-4D1A-8EAA-DCA614C4E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8EB93-5004-4D2D-B7D4-D2B6E227A8F2}" type="datetimeFigureOut">
              <a:rPr lang="ru-RU"/>
              <a:pPr>
                <a:defRPr/>
              </a:pPr>
              <a:t>10.04.2016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44BB4-4C91-400E-86EA-C446DD4FDE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F6EDF-48C6-4162-9F3F-4D28101A69FC}" type="datetimeFigureOut">
              <a:rPr lang="ru-RU"/>
              <a:pPr>
                <a:defRPr/>
              </a:pPr>
              <a:t>10.04.2016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E6A72-CAD6-4EA3-93B8-766300CF2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B1FF2-728F-4F63-AF5F-D1E453A3AF13}" type="datetimeFigureOut">
              <a:rPr lang="ru-RU"/>
              <a:pPr>
                <a:defRPr/>
              </a:pPr>
              <a:t>10.04.2016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E92B9-9FF0-4EE7-8652-F509EEC7F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fld id="{E37FED90-1F62-4714-A190-A733D0DA68D5}" type="datetimeFigureOut">
              <a:rPr lang="ru-RU"/>
              <a:pPr>
                <a:defRPr/>
              </a:pPr>
              <a:t>10.04.2016</a:t>
            </a:fld>
            <a:endParaRPr lang="ru-RU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64369628-8DAC-42C5-8500-C6E907318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7" name="Дата 4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E016F8E1-7B95-4170-B6E1-C747B9949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2" r:id="rId1"/>
    <p:sldLayoutId id="2147484260" r:id="rId2"/>
    <p:sldLayoutId id="2147484261" r:id="rId3"/>
    <p:sldLayoutId id="2147484263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32487DCE-C0A8-4CCF-B020-AE1A4F057A0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077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7" r:id="rId1"/>
    <p:sldLayoutId id="2147484278" r:id="rId2"/>
    <p:sldLayoutId id="2147484279" r:id="rId3"/>
    <p:sldLayoutId id="2147484280" r:id="rId4"/>
    <p:sldLayoutId id="2147484281" r:id="rId5"/>
    <p:sldLayoutId id="2147484282" r:id="rId6"/>
    <p:sldLayoutId id="2147484283" r:id="rId7"/>
    <p:sldLayoutId id="2147484284" r:id="rId8"/>
    <p:sldLayoutId id="2147484285" r:id="rId9"/>
    <p:sldLayoutId id="2147484286" r:id="rId10"/>
    <p:sldLayoutId id="2147484287" r:id="rId11"/>
  </p:sldLayoutIdLst>
  <p:txStyles>
    <p:titleStyle>
      <a:lvl1pPr algn="ctr" defTabSz="912813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9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7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5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3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2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32487DCE-C0A8-4CCF-B020-AE1A4F057A0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97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9" r:id="rId1"/>
    <p:sldLayoutId id="2147484290" r:id="rId2"/>
    <p:sldLayoutId id="2147484291" r:id="rId3"/>
    <p:sldLayoutId id="2147484292" r:id="rId4"/>
    <p:sldLayoutId id="2147484293" r:id="rId5"/>
    <p:sldLayoutId id="2147484294" r:id="rId6"/>
    <p:sldLayoutId id="2147484295" r:id="rId7"/>
    <p:sldLayoutId id="2147484296" r:id="rId8"/>
    <p:sldLayoutId id="2147484297" r:id="rId9"/>
    <p:sldLayoutId id="2147484298" r:id="rId10"/>
    <p:sldLayoutId id="2147484299" r:id="rId11"/>
  </p:sldLayoutIdLst>
  <p:txStyles>
    <p:titleStyle>
      <a:lvl1pPr algn="ctr" defTabSz="912813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9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7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5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3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2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32487DCE-C0A8-4CCF-B020-AE1A4F057A0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40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1" r:id="rId1"/>
    <p:sldLayoutId id="2147484302" r:id="rId2"/>
    <p:sldLayoutId id="2147484303" r:id="rId3"/>
    <p:sldLayoutId id="2147484304" r:id="rId4"/>
    <p:sldLayoutId id="2147484305" r:id="rId5"/>
    <p:sldLayoutId id="2147484306" r:id="rId6"/>
    <p:sldLayoutId id="2147484307" r:id="rId7"/>
    <p:sldLayoutId id="2147484308" r:id="rId8"/>
    <p:sldLayoutId id="2147484309" r:id="rId9"/>
    <p:sldLayoutId id="2147484310" r:id="rId10"/>
    <p:sldLayoutId id="2147484311" r:id="rId11"/>
  </p:sldLayoutIdLst>
  <p:txStyles>
    <p:titleStyle>
      <a:lvl1pPr algn="ctr" defTabSz="912813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9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7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5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3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2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32487DCE-C0A8-4CCF-B020-AE1A4F057A0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2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3" r:id="rId1"/>
    <p:sldLayoutId id="2147484314" r:id="rId2"/>
    <p:sldLayoutId id="2147484315" r:id="rId3"/>
    <p:sldLayoutId id="2147484316" r:id="rId4"/>
    <p:sldLayoutId id="2147484317" r:id="rId5"/>
    <p:sldLayoutId id="2147484318" r:id="rId6"/>
    <p:sldLayoutId id="2147484319" r:id="rId7"/>
    <p:sldLayoutId id="2147484320" r:id="rId8"/>
    <p:sldLayoutId id="2147484321" r:id="rId9"/>
    <p:sldLayoutId id="2147484322" r:id="rId10"/>
    <p:sldLayoutId id="2147484323" r:id="rId11"/>
  </p:sldLayoutIdLst>
  <p:txStyles>
    <p:titleStyle>
      <a:lvl1pPr algn="ctr" defTabSz="912813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9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7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5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3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2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1514"/>
            <a:ext cx="9144000" cy="6858000"/>
          </a:xfr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ru-RU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ru-RU" sz="2800" b="1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eaLnBrk="1" hangingPunct="1">
              <a:lnSpc>
                <a:spcPts val="4060"/>
              </a:lnSpc>
              <a:spcBef>
                <a:spcPts val="0"/>
              </a:spcBef>
              <a:defRPr/>
            </a:pPr>
            <a:r>
              <a:rPr lang="ru-RU" sz="28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«Система государственной и корпоративной поддержки</a:t>
            </a:r>
          </a:p>
          <a:p>
            <a:pPr eaLnBrk="1" hangingPunct="1">
              <a:lnSpc>
                <a:spcPts val="4060"/>
              </a:lnSpc>
              <a:spcBef>
                <a:spcPts val="0"/>
              </a:spcBef>
              <a:defRPr/>
            </a:pPr>
            <a:r>
              <a:rPr lang="ru-RU" sz="2800" b="1" dirty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о</a:t>
            </a:r>
            <a:r>
              <a:rPr lang="ru-RU" sz="28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траслевого образования – гарантия кадрового обеспечения железнодорожного транспорта»</a:t>
            </a:r>
          </a:p>
          <a:p>
            <a:pPr eaLnBrk="1" hangingPunct="1">
              <a:lnSpc>
                <a:spcPts val="4060"/>
              </a:lnSpc>
              <a:spcBef>
                <a:spcPts val="0"/>
              </a:spcBef>
              <a:defRPr/>
            </a:pPr>
            <a:endParaRPr lang="ru-RU" sz="2800" b="1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eaLnBrk="1" hangingPunct="1">
              <a:lnSpc>
                <a:spcPts val="3240"/>
              </a:lnSpc>
              <a:defRPr/>
            </a:pPr>
            <a:r>
              <a:rPr lang="ru-RU" sz="24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ru-RU" sz="22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Президент Ассоциации вузов транспорта,</a:t>
            </a:r>
          </a:p>
          <a:p>
            <a:pPr eaLnBrk="1" hangingPunct="1">
              <a:lnSpc>
                <a:spcPts val="3240"/>
              </a:lnSpc>
              <a:defRPr/>
            </a:pPr>
            <a:r>
              <a:rPr lang="ru-RU" sz="2200" b="1" dirty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р</a:t>
            </a:r>
            <a:r>
              <a:rPr lang="ru-RU" sz="22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ектор МГУПС (МИИТ), д.т.н., профессор </a:t>
            </a:r>
          </a:p>
          <a:p>
            <a:pPr algn="r" eaLnBrk="1" hangingPunct="1">
              <a:lnSpc>
                <a:spcPts val="3240"/>
              </a:lnSpc>
              <a:defRPr/>
            </a:pPr>
            <a:r>
              <a:rPr lang="ru-RU" sz="22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ЛЁВИН БОРИС АЛЕКСЕЕВИЧ</a:t>
            </a:r>
          </a:p>
          <a:p>
            <a:pPr algn="r" eaLnBrk="1" hangingPunct="1">
              <a:lnSpc>
                <a:spcPts val="3240"/>
              </a:lnSpc>
              <a:defRPr/>
            </a:pPr>
            <a:endParaRPr lang="ru-RU" sz="2200" b="1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eaLnBrk="1" hangingPunct="1">
              <a:defRPr/>
            </a:pPr>
            <a:r>
              <a:rPr lang="ru-RU" sz="2000" b="1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 марта 2016 года, г. Москва                                                                             </a:t>
            </a:r>
            <a:endParaRPr lang="ru-RU" sz="2000" b="1" dirty="0">
              <a:solidFill>
                <a:schemeClr val="accent5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 eaLnBrk="1" hangingPunct="1">
              <a:defRPr/>
            </a:pP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</a:p>
          <a:p>
            <a:pPr algn="r" eaLnBrk="1" hangingPunct="1">
              <a:defRPr/>
            </a:pPr>
            <a:r>
              <a:rPr lang="ru-RU" sz="26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ChangeArrowheads="1"/>
          </p:cNvSpPr>
          <p:nvPr/>
        </p:nvSpPr>
        <p:spPr bwMode="auto">
          <a:xfrm>
            <a:off x="35496" y="29818"/>
            <a:ext cx="425713" cy="34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accent5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106878" y="6165304"/>
            <a:ext cx="8534330" cy="528452"/>
          </a:xfrm>
          <a:prstGeom prst="rect">
            <a:avLst/>
          </a:prstGeom>
          <a:ln>
            <a:solidFill>
              <a:schemeClr val="accent5">
                <a:lumMod val="10000"/>
              </a:schemeClr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ts val="2620"/>
              </a:lnSpc>
            </a:pP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3-5.12</a:t>
            </a:r>
            <a:r>
              <a:rPr lang="ru-RU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Москва. «Транспортная неделя – 2015»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106878" y="5157192"/>
            <a:ext cx="8534330" cy="412351"/>
          </a:xfrm>
          <a:prstGeom prst="rect">
            <a:avLst/>
          </a:prstGeom>
          <a:ln>
            <a:solidFill>
              <a:schemeClr val="accent5">
                <a:lumMod val="10000"/>
              </a:schemeClr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ts val="2620"/>
              </a:lnSpc>
            </a:pP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10.11. </a:t>
            </a: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Вена. </a:t>
            </a: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Пленарное заседание </a:t>
            </a: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КСТП</a:t>
            </a: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107502" y="5661248"/>
            <a:ext cx="8533706" cy="439055"/>
          </a:xfrm>
          <a:prstGeom prst="rect">
            <a:avLst/>
          </a:prstGeom>
          <a:ln>
            <a:solidFill>
              <a:schemeClr val="accent5">
                <a:lumMod val="10000"/>
              </a:schemeClr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620"/>
              </a:lnSpc>
            </a:pPr>
            <a:endParaRPr lang="ru-RU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ts val="2620"/>
              </a:lnSpc>
            </a:pP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23.11. </a:t>
            </a: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Москва. </a:t>
            </a:r>
            <a:r>
              <a:rPr lang="en-US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Конгресс </a:t>
            </a:r>
            <a:r>
              <a:rPr lang="ru-RU" sz="1600" dirty="0" smtClean="0">
                <a:solidFill>
                  <a:srgbClr val="FF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строителей железных дорог</a:t>
            </a:r>
          </a:p>
          <a:p>
            <a:pPr algn="ctr">
              <a:lnSpc>
                <a:spcPts val="2620"/>
              </a:lnSpc>
            </a:pPr>
            <a:r>
              <a:rPr lang="en-US" sz="16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endParaRPr lang="ru-RU" sz="1600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107502" y="4366561"/>
            <a:ext cx="8533706" cy="718623"/>
          </a:xfrm>
          <a:prstGeom prst="rect">
            <a:avLst/>
          </a:prstGeom>
          <a:ln>
            <a:solidFill>
              <a:schemeClr val="accent5">
                <a:lumMod val="10000"/>
              </a:schemeClr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ts val="2620"/>
              </a:lnSpc>
            </a:pP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22.06</a:t>
            </a:r>
            <a:r>
              <a:rPr lang="ru-RU" sz="1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Москва. </a:t>
            </a: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Совместное заседание </a:t>
            </a: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Комитетов Государственной </a:t>
            </a:r>
          </a:p>
          <a:p>
            <a:pPr>
              <a:lnSpc>
                <a:spcPts val="2620"/>
              </a:lnSpc>
            </a:pP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Думы РФ </a:t>
            </a: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транспорту и </a:t>
            </a:r>
            <a:r>
              <a:rPr lang="ru-RU" sz="1600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образованию</a:t>
            </a:r>
            <a:endParaRPr lang="ru-RU" sz="1600" dirty="0" smtClean="0">
              <a:solidFill>
                <a:schemeClr val="accent5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07502" y="1484784"/>
            <a:ext cx="8533706" cy="792088"/>
          </a:xfrm>
          <a:prstGeom prst="rect">
            <a:avLst/>
          </a:prstGeom>
          <a:ln>
            <a:solidFill>
              <a:schemeClr val="accent5">
                <a:lumMod val="10000"/>
              </a:schemeClr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ts val="2620"/>
              </a:lnSpc>
            </a:pP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01.04. </a:t>
            </a: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Париж.</a:t>
            </a: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Вторая  </a:t>
            </a: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российско-французская </a:t>
            </a: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конференция по </a:t>
            </a:r>
          </a:p>
          <a:p>
            <a:pPr>
              <a:lnSpc>
                <a:spcPts val="2620"/>
              </a:lnSpc>
            </a:pP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вопросам образования </a:t>
            </a:r>
            <a:r>
              <a:rPr lang="ru-RU" sz="1600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области железнодорожного транспорта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07504" y="3148363"/>
            <a:ext cx="8533704" cy="352645"/>
          </a:xfrm>
          <a:prstGeom prst="rect">
            <a:avLst/>
          </a:prstGeom>
          <a:ln>
            <a:solidFill>
              <a:schemeClr val="accent5">
                <a:lumMod val="10000"/>
              </a:schemeClr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ts val="2620"/>
              </a:lnSpc>
            </a:pP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20.05. </a:t>
            </a: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Париж.</a:t>
            </a: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Генеральная Ассамблея </a:t>
            </a: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МСЖД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107504" y="2378452"/>
            <a:ext cx="8533704" cy="690508"/>
          </a:xfrm>
          <a:prstGeom prst="rect">
            <a:avLst/>
          </a:prstGeom>
          <a:ln>
            <a:solidFill>
              <a:schemeClr val="accent5">
                <a:lumMod val="10000"/>
              </a:schemeClr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ts val="2620"/>
              </a:lnSpc>
            </a:pPr>
            <a:r>
              <a:rPr lang="ru-RU" sz="1600" dirty="0" smtClean="0">
                <a:solidFill>
                  <a:schemeClr val="accent5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18.04. </a:t>
            </a: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Лиссабон. </a:t>
            </a:r>
            <a:r>
              <a:rPr lang="ru-RU" sz="1600" dirty="0" smtClean="0">
                <a:solidFill>
                  <a:schemeClr val="accent5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Третий Всемирный Конгресс </a:t>
            </a:r>
            <a:r>
              <a:rPr lang="ru-RU" sz="1600" dirty="0">
                <a:solidFill>
                  <a:schemeClr val="accent5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</a:t>
            </a:r>
            <a:r>
              <a:rPr lang="ru-RU" sz="1600" dirty="0" smtClean="0">
                <a:solidFill>
                  <a:schemeClr val="accent5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железнодорожному</a:t>
            </a:r>
          </a:p>
          <a:p>
            <a:pPr>
              <a:lnSpc>
                <a:spcPts val="2620"/>
              </a:lnSpc>
            </a:pPr>
            <a:r>
              <a:rPr lang="ru-RU" sz="1600" dirty="0" smtClean="0">
                <a:solidFill>
                  <a:schemeClr val="accent5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обучению </a:t>
            </a: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(МСЖД)</a:t>
            </a: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107504" y="942778"/>
            <a:ext cx="8533704" cy="469998"/>
          </a:xfrm>
          <a:prstGeom prst="rect">
            <a:avLst/>
          </a:prstGeom>
          <a:ln>
            <a:solidFill>
              <a:srgbClr val="002060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ts val="2620"/>
              </a:lnSpc>
            </a:pPr>
            <a:r>
              <a:rPr lang="ru-RU" sz="1600" dirty="0" smtClean="0">
                <a:solidFill>
                  <a:schemeClr val="accent5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02.02. </a:t>
            </a: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Варшава.</a:t>
            </a:r>
            <a:r>
              <a:rPr lang="ru-RU" sz="1600" dirty="0" smtClean="0">
                <a:solidFill>
                  <a:schemeClr val="accent5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Заседание Комитета </a:t>
            </a: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ОСЖД</a:t>
            </a: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498764" y="106491"/>
            <a:ext cx="8142444" cy="658213"/>
          </a:xfrm>
          <a:prstGeom prst="rect">
            <a:avLst/>
          </a:prstGeom>
          <a:ln>
            <a:solidFill>
              <a:schemeClr val="accent4">
                <a:lumMod val="95000"/>
                <a:lumOff val="5000"/>
              </a:schemeClr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 anchorCtr="1"/>
          <a:lstStyle/>
          <a:p>
            <a:pPr algn="ctr"/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 г. Участие вузов </a:t>
            </a:r>
            <a:r>
              <a:rPr lang="ru-RU" dirty="0" err="1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Росжелдора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 организации и проведении </a:t>
            </a:r>
            <a:r>
              <a:rPr lang="ru-RU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едеральных и международных мероприятий</a:t>
            </a:r>
            <a:endParaRPr lang="ru-RU" dirty="0">
              <a:solidFill>
                <a:schemeClr val="accent5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07504" y="3573016"/>
            <a:ext cx="8533704" cy="693416"/>
          </a:xfrm>
          <a:prstGeom prst="rect">
            <a:avLst/>
          </a:prstGeom>
          <a:ln>
            <a:solidFill>
              <a:schemeClr val="accent5">
                <a:lumMod val="10000"/>
              </a:schemeClr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ts val="2620"/>
              </a:lnSpc>
            </a:pP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17.06. </a:t>
            </a: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Санкт-Петербург.</a:t>
            </a: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Международный конгресс «Инновации и </a:t>
            </a:r>
          </a:p>
          <a:p>
            <a:pPr>
              <a:lnSpc>
                <a:spcPts val="2620"/>
              </a:lnSpc>
            </a:pP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кадры в геополитике железнодорожного транспорта» </a:t>
            </a:r>
          </a:p>
        </p:txBody>
      </p:sp>
    </p:spTree>
    <p:extLst>
      <p:ext uri="{BB962C8B-B14F-4D97-AF65-F5344CB8AC3E}">
        <p14:creationId xmlns:p14="http://schemas.microsoft.com/office/powerpoint/2010/main" val="254685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ChangeArrowheads="1"/>
          </p:cNvSpPr>
          <p:nvPr/>
        </p:nvSpPr>
        <p:spPr bwMode="auto">
          <a:xfrm>
            <a:off x="107504" y="29818"/>
            <a:ext cx="425713" cy="34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accent5">
                    <a:lumMod val="10000"/>
                  </a:schemeClr>
                </a:solidFill>
              </a:rPr>
              <a:t>3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74801" y="44624"/>
            <a:ext cx="8101656" cy="70296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10000"/>
              </a:schemeClr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Условия эффективного кадрового обеспечения отрасли.</a:t>
            </a:r>
          </a:p>
          <a:p>
            <a:pPr algn="ctr"/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Поддержка </a:t>
            </a:r>
            <a:r>
              <a:rPr lang="ru-RU" dirty="0" err="1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Росжелдора</a:t>
            </a:r>
            <a:endParaRPr lang="ru-RU" dirty="0">
              <a:solidFill>
                <a:schemeClr val="accent5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908720"/>
            <a:ext cx="4782232" cy="576064"/>
          </a:xfrm>
          <a:prstGeom prst="rect">
            <a:avLst/>
          </a:prstGeom>
          <a:ln>
            <a:solidFill>
              <a:schemeClr val="accent5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620"/>
              </a:lnSpc>
            </a:pPr>
            <a:r>
              <a:rPr lang="ru-RU" sz="1600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</a:t>
            </a: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аконодательная база, направленная</a:t>
            </a:r>
            <a:endParaRPr lang="ru-RU" sz="1600" dirty="0">
              <a:solidFill>
                <a:schemeClr val="accent5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ts val="1620"/>
              </a:lnSpc>
            </a:pPr>
            <a:r>
              <a:rPr lang="ru-RU" sz="1600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</a:t>
            </a: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 </a:t>
            </a: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развитие </a:t>
            </a: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отраслевых вузов</a:t>
            </a:r>
            <a:endParaRPr lang="ru-RU" sz="1600" dirty="0">
              <a:solidFill>
                <a:schemeClr val="accent5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7504" y="1516198"/>
            <a:ext cx="4782232" cy="544650"/>
          </a:xfrm>
          <a:prstGeom prst="rect">
            <a:avLst/>
          </a:prstGeom>
          <a:ln>
            <a:solidFill>
              <a:schemeClr val="accent5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620"/>
              </a:lnSpc>
            </a:pP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Модернизация с учётом</a:t>
            </a:r>
          </a:p>
          <a:p>
            <a:pPr algn="ctr">
              <a:lnSpc>
                <a:spcPts val="1620"/>
              </a:lnSpc>
            </a:pPr>
            <a:r>
              <a:rPr lang="ru-RU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</a:t>
            </a: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нтересов и потребностей </a:t>
            </a: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отрасли</a:t>
            </a:r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502" y="2071184"/>
            <a:ext cx="4782234" cy="637736"/>
          </a:xfrm>
          <a:prstGeom prst="rect">
            <a:avLst/>
          </a:prstGeom>
          <a:ln>
            <a:solidFill>
              <a:schemeClr val="accent5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620"/>
              </a:lnSpc>
            </a:pP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Оптимизация </a:t>
            </a: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критериев оценки эффективности </a:t>
            </a: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отраслевых вузов</a:t>
            </a:r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24128" y="908719"/>
            <a:ext cx="3312368" cy="3015567"/>
          </a:xfrm>
          <a:prstGeom prst="rect">
            <a:avLst/>
          </a:prstGeom>
          <a:ln>
            <a:solidFill>
              <a:schemeClr val="accent5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120"/>
              </a:lnSpc>
            </a:pPr>
            <a:r>
              <a:rPr lang="ru-RU" sz="1600" dirty="0" smtClean="0">
                <a:solidFill>
                  <a:schemeClr val="accent5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Федеральная политика:</a:t>
            </a:r>
          </a:p>
          <a:p>
            <a:pPr marL="342900" indent="-342900">
              <a:lnSpc>
                <a:spcPts val="3120"/>
              </a:lnSpc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chemeClr val="accent5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Правительство РФ</a:t>
            </a:r>
          </a:p>
          <a:p>
            <a:pPr marL="342900" indent="-342900">
              <a:lnSpc>
                <a:spcPts val="3120"/>
              </a:lnSpc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chemeClr val="accent5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Минтранс России</a:t>
            </a:r>
          </a:p>
          <a:p>
            <a:pPr marL="342900" indent="-342900">
              <a:lnSpc>
                <a:spcPts val="3120"/>
              </a:lnSpc>
              <a:buFont typeface="Wingdings" panose="05000000000000000000" pitchFamily="2" charset="2"/>
              <a:buChar char="v"/>
            </a:pPr>
            <a:r>
              <a:rPr lang="ru-RU" sz="1600" dirty="0" err="1" smtClean="0">
                <a:solidFill>
                  <a:schemeClr val="accent5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Минобрнауки</a:t>
            </a:r>
            <a:r>
              <a:rPr lang="ru-RU" sz="1600" dirty="0" smtClean="0">
                <a:solidFill>
                  <a:schemeClr val="accent5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России</a:t>
            </a:r>
          </a:p>
          <a:p>
            <a:pPr marL="342900" indent="-342900">
              <a:lnSpc>
                <a:spcPts val="3120"/>
              </a:lnSpc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chemeClr val="accent5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Комитеты ГД РФ</a:t>
            </a:r>
          </a:p>
          <a:p>
            <a:pPr>
              <a:lnSpc>
                <a:spcPts val="2500"/>
              </a:lnSpc>
            </a:pPr>
            <a:r>
              <a:rPr lang="ru-RU" sz="1600" dirty="0" smtClean="0">
                <a:solidFill>
                  <a:schemeClr val="accent5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по транспорту и    </a:t>
            </a:r>
          </a:p>
          <a:p>
            <a:pPr>
              <a:lnSpc>
                <a:spcPts val="2500"/>
              </a:lnSpc>
            </a:pPr>
            <a:r>
              <a:rPr lang="ru-RU" sz="1600" dirty="0">
                <a:solidFill>
                  <a:schemeClr val="accent5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dirty="0" smtClean="0">
                <a:solidFill>
                  <a:schemeClr val="accent5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по образованию</a:t>
            </a:r>
          </a:p>
        </p:txBody>
      </p:sp>
      <p:sp>
        <p:nvSpPr>
          <p:cNvPr id="7" name="Стрелка влево 6"/>
          <p:cNvSpPr/>
          <p:nvPr/>
        </p:nvSpPr>
        <p:spPr>
          <a:xfrm>
            <a:off x="5033752" y="980728"/>
            <a:ext cx="546360" cy="360040"/>
          </a:xfrm>
          <a:prstGeom prst="leftArrow">
            <a:avLst/>
          </a:prstGeom>
          <a:solidFill>
            <a:srgbClr val="FF0000"/>
          </a:solidFill>
          <a:ln>
            <a:solidFill>
              <a:schemeClr val="accent6">
                <a:lumMod val="5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36512" y="4006631"/>
            <a:ext cx="9071992" cy="70441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2411760" y="4159416"/>
            <a:ext cx="3888432" cy="925768"/>
          </a:xfrm>
          <a:prstGeom prst="ellipse">
            <a:avLst/>
          </a:prstGeom>
          <a:ln>
            <a:solidFill>
              <a:schemeClr val="accent5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Фонд поддержки </a:t>
            </a:r>
          </a:p>
          <a:p>
            <a:pPr algn="ctr">
              <a:lnSpc>
                <a:spcPts val="2000"/>
              </a:lnSpc>
            </a:pP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отраслевого</a:t>
            </a:r>
          </a:p>
          <a:p>
            <a:pPr algn="ctr">
              <a:lnSpc>
                <a:spcPts val="2000"/>
              </a:lnSpc>
            </a:pP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образования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07503" y="4149080"/>
            <a:ext cx="1368154" cy="853760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solidFill>
              <a:schemeClr val="accent5">
                <a:lumMod val="2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БИЗНЕС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380312" y="4159416"/>
            <a:ext cx="1656184" cy="85376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80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МИНТРАНС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РОССИИ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 flipV="1">
            <a:off x="1547664" y="4653134"/>
            <a:ext cx="792088" cy="2"/>
          </a:xfrm>
          <a:prstGeom prst="straightConnector1">
            <a:avLst/>
          </a:prstGeom>
          <a:noFill/>
          <a:ln w="38100" cap="flat" cmpd="sng" algn="ctr">
            <a:solidFill>
              <a:srgbClr val="C0504D"/>
            </a:solidFill>
            <a:prstDash val="solid"/>
            <a:tailEnd type="triangle"/>
          </a:ln>
          <a:effectLst>
            <a:glow rad="101600">
              <a:srgbClr val="C0504D">
                <a:satMod val="175000"/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30" name="Прямая со стрелкой 29"/>
          <p:cNvCxnSpPr/>
          <p:nvPr/>
        </p:nvCxnSpPr>
        <p:spPr>
          <a:xfrm flipH="1">
            <a:off x="6372200" y="4653136"/>
            <a:ext cx="864096" cy="0"/>
          </a:xfrm>
          <a:prstGeom prst="straightConnector1">
            <a:avLst/>
          </a:prstGeom>
          <a:noFill/>
          <a:ln w="38100" cap="flat" cmpd="sng" algn="ctr">
            <a:solidFill>
              <a:srgbClr val="C0504D"/>
            </a:solidFill>
            <a:prstDash val="solid"/>
            <a:tailEnd type="triangle"/>
          </a:ln>
          <a:effectLst>
            <a:glow rad="101600">
              <a:srgbClr val="C0504D">
                <a:satMod val="175000"/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cxnSp>
      <p:sp>
        <p:nvSpPr>
          <p:cNvPr id="39" name="Стрелка влево 38"/>
          <p:cNvSpPr/>
          <p:nvPr/>
        </p:nvSpPr>
        <p:spPr>
          <a:xfrm rot="16200000">
            <a:off x="4336856" y="4634016"/>
            <a:ext cx="228758" cy="1249642"/>
          </a:xfrm>
          <a:prstGeom prst="leftArrow">
            <a:avLst/>
          </a:prstGeom>
          <a:solidFill>
            <a:srgbClr val="FF0000"/>
          </a:solidFill>
          <a:ln>
            <a:solidFill>
              <a:schemeClr val="accent6">
                <a:lumMod val="5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107502" y="5442912"/>
            <a:ext cx="8928994" cy="1424576"/>
          </a:xfrm>
          <a:prstGeom prst="rect">
            <a:avLst/>
          </a:prstGeom>
          <a:ln>
            <a:solidFill>
              <a:schemeClr val="accent5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endParaRPr lang="ru-RU" sz="2400" dirty="0" smtClean="0">
              <a:solidFill>
                <a:srgbClr val="8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ts val="1880"/>
              </a:lnSpc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Модернизация учебно-научной и материально-технической базы вузов</a:t>
            </a:r>
          </a:p>
          <a:p>
            <a:pPr marL="342900" indent="-342900">
              <a:lnSpc>
                <a:spcPts val="1880"/>
              </a:lnSpc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Развитие инфраструктуры</a:t>
            </a:r>
          </a:p>
          <a:p>
            <a:pPr marL="342900" indent="-342900">
              <a:lnSpc>
                <a:spcPts val="1880"/>
              </a:lnSpc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Поддержка ППС и молодых учёных</a:t>
            </a:r>
          </a:p>
          <a:p>
            <a:pPr marL="342900" indent="-342900">
              <a:lnSpc>
                <a:spcPts val="1880"/>
              </a:lnSpc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Социальные программы</a:t>
            </a:r>
          </a:p>
          <a:p>
            <a:pPr algn="ctr"/>
            <a:endParaRPr lang="ru-RU" dirty="0">
              <a:solidFill>
                <a:srgbClr val="A5002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07504" y="2708920"/>
            <a:ext cx="4782232" cy="490263"/>
          </a:xfrm>
          <a:prstGeom prst="rect">
            <a:avLst/>
          </a:prstGeom>
          <a:ln>
            <a:solidFill>
              <a:schemeClr val="accent5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620"/>
              </a:lnSpc>
            </a:pP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Сохранение и развитие </a:t>
            </a:r>
            <a:r>
              <a:rPr lang="ru-RU" sz="1600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специалитета</a:t>
            </a:r>
            <a:endParaRPr lang="ru-RU" sz="16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07504" y="3212976"/>
            <a:ext cx="4782232" cy="733271"/>
          </a:xfrm>
          <a:prstGeom prst="rect">
            <a:avLst/>
          </a:prstGeom>
          <a:ln>
            <a:solidFill>
              <a:schemeClr val="accent5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620"/>
              </a:lnSpc>
            </a:pPr>
            <a:r>
              <a:rPr lang="ru-RU" sz="1600" dirty="0" smtClean="0">
                <a:solidFill>
                  <a:schemeClr val="accent5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Новые направления подготовки</a:t>
            </a:r>
          </a:p>
          <a:p>
            <a:pPr algn="ctr">
              <a:lnSpc>
                <a:spcPts val="1620"/>
              </a:lnSpc>
            </a:pPr>
            <a:r>
              <a:rPr lang="ru-RU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</a:t>
            </a: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кономического и правового</a:t>
            </a:r>
          </a:p>
          <a:p>
            <a:pPr algn="ctr">
              <a:lnSpc>
                <a:spcPts val="1620"/>
              </a:lnSpc>
            </a:pPr>
            <a:r>
              <a:rPr lang="ru-RU" sz="1600" dirty="0" smtClean="0">
                <a:solidFill>
                  <a:schemeClr val="accent5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профиля</a:t>
            </a:r>
            <a:endParaRPr lang="ru-RU" sz="1600" dirty="0">
              <a:solidFill>
                <a:schemeClr val="accent5">
                  <a:lumMod val="1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7" name="Стрелка влево 46"/>
          <p:cNvSpPr/>
          <p:nvPr/>
        </p:nvSpPr>
        <p:spPr>
          <a:xfrm>
            <a:off x="5004048" y="1484784"/>
            <a:ext cx="546360" cy="360040"/>
          </a:xfrm>
          <a:prstGeom prst="leftArrow">
            <a:avLst/>
          </a:prstGeom>
          <a:solidFill>
            <a:srgbClr val="FF0000"/>
          </a:solidFill>
          <a:ln>
            <a:solidFill>
              <a:schemeClr val="accent6">
                <a:lumMod val="5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лево 47"/>
          <p:cNvSpPr/>
          <p:nvPr/>
        </p:nvSpPr>
        <p:spPr>
          <a:xfrm>
            <a:off x="5004048" y="2132856"/>
            <a:ext cx="546360" cy="360040"/>
          </a:xfrm>
          <a:prstGeom prst="leftArrow">
            <a:avLst/>
          </a:prstGeom>
          <a:solidFill>
            <a:srgbClr val="FF0000"/>
          </a:solidFill>
          <a:ln>
            <a:solidFill>
              <a:schemeClr val="accent6">
                <a:lumMod val="5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трелка влево 48"/>
          <p:cNvSpPr/>
          <p:nvPr/>
        </p:nvSpPr>
        <p:spPr>
          <a:xfrm>
            <a:off x="5004048" y="2708920"/>
            <a:ext cx="546360" cy="360040"/>
          </a:xfrm>
          <a:prstGeom prst="leftArrow">
            <a:avLst/>
          </a:prstGeom>
          <a:solidFill>
            <a:srgbClr val="FF0000"/>
          </a:solidFill>
          <a:ln>
            <a:solidFill>
              <a:schemeClr val="accent6">
                <a:lumMod val="5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лево 49"/>
          <p:cNvSpPr/>
          <p:nvPr/>
        </p:nvSpPr>
        <p:spPr>
          <a:xfrm>
            <a:off x="5033752" y="3356992"/>
            <a:ext cx="546360" cy="360040"/>
          </a:xfrm>
          <a:prstGeom prst="leftArrow">
            <a:avLst/>
          </a:prstGeom>
          <a:solidFill>
            <a:srgbClr val="FF0000"/>
          </a:solidFill>
          <a:ln>
            <a:solidFill>
              <a:schemeClr val="accent6">
                <a:lumMod val="5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22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27584" y="44624"/>
            <a:ext cx="7992888" cy="711227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480"/>
              </a:lnSpc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Правовая  база эффективного</a:t>
            </a:r>
          </a:p>
          <a:p>
            <a:pPr algn="ctr">
              <a:lnSpc>
                <a:spcPts val="2480"/>
              </a:lnSpc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адрового обеспечения железнодорожного транспорта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3" y="836712"/>
            <a:ext cx="1944217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Модернизация системы транспортного образования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7504" y="2060848"/>
            <a:ext cx="1944216" cy="2376264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Федеральное</a:t>
            </a:r>
          </a:p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равовое поле </a:t>
            </a:r>
            <a:r>
              <a:rPr lang="ru-RU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ru-RU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27784" y="836712"/>
            <a:ext cx="6408711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 smtClean="0">
              <a:solidFill>
                <a:srgbClr val="002060"/>
              </a:solidFill>
            </a:endParaRPr>
          </a:p>
          <a:p>
            <a:pPr>
              <a:lnSpc>
                <a:spcPts val="2000"/>
              </a:lnSpc>
            </a:pPr>
            <a:endParaRPr lang="ru-RU" sz="2000" dirty="0">
              <a:solidFill>
                <a:srgbClr val="002060"/>
              </a:solidFill>
            </a:endParaRPr>
          </a:p>
          <a:p>
            <a:pPr algn="ctr">
              <a:lnSpc>
                <a:spcPts val="1600"/>
              </a:lnSpc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Реорганизация вузов и оптимизация филиальной сети:</a:t>
            </a:r>
          </a:p>
          <a:p>
            <a:pPr marL="342900" indent="-342900">
              <a:lnSpc>
                <a:spcPts val="1600"/>
              </a:lnSpc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отраслевому принципу </a:t>
            </a:r>
          </a:p>
          <a:p>
            <a:pPr marL="342900" indent="-342900">
              <a:lnSpc>
                <a:spcPts val="1600"/>
              </a:lnSpc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соответствии с </a:t>
            </a: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интересами</a:t>
            </a:r>
            <a:r>
              <a:rPr lang="ru-RU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потребностями отрасли</a:t>
            </a:r>
          </a:p>
          <a:p>
            <a:pPr>
              <a:lnSpc>
                <a:spcPts val="2000"/>
              </a:lnSpc>
            </a:pPr>
            <a:endParaRPr lang="ru-RU" sz="16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ts val="2000"/>
              </a:lnSpc>
            </a:pP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627785" y="2060848"/>
            <a:ext cx="6408711" cy="23762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endParaRPr lang="ru-RU" sz="2000" dirty="0" smtClean="0">
              <a:solidFill>
                <a:srgbClr val="002060"/>
              </a:solidFill>
            </a:endParaRPr>
          </a:p>
          <a:p>
            <a:pPr marL="342900" indent="-342900">
              <a:lnSpc>
                <a:spcPts val="1700"/>
              </a:lnSpc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Система поддержки вузов Минтранса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аналогичная системе </a:t>
            </a:r>
            <a:r>
              <a:rPr lang="ru-RU" sz="1600" dirty="0" err="1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Минобрнауки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(конкурсы НИР, модернизация учебно-научной базы, квота бюджетных мест для иностранцев, гранты для молодых учёных и т.д.)</a:t>
            </a:r>
          </a:p>
          <a:p>
            <a:pPr marL="342900" indent="-342900">
              <a:lnSpc>
                <a:spcPts val="1700"/>
              </a:lnSpc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1,5 %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средств ФЦП транспорта – на развитие вузов</a:t>
            </a:r>
          </a:p>
          <a:p>
            <a:pPr marL="342900" indent="-342900">
              <a:lnSpc>
                <a:spcPts val="1700"/>
              </a:lnSpc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Законодательное закрепление статуса</a:t>
            </a:r>
            <a:r>
              <a:rPr lang="ru-RU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отраслевого образования</a:t>
            </a:r>
          </a:p>
          <a:p>
            <a:pPr marL="342900" indent="-342900">
              <a:lnSpc>
                <a:spcPts val="1700"/>
              </a:lnSpc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СПО.</a:t>
            </a:r>
            <a:r>
              <a:rPr lang="ru-RU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Восстановление</a:t>
            </a:r>
            <a:r>
              <a:rPr lang="ru-RU" sz="16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целевого приёма </a:t>
            </a:r>
          </a:p>
          <a:p>
            <a:pPr>
              <a:lnSpc>
                <a:spcPts val="18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     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7" name="Стрелка вверх 26"/>
          <p:cNvSpPr/>
          <p:nvPr/>
        </p:nvSpPr>
        <p:spPr bwMode="auto">
          <a:xfrm rot="16200000" flipV="1">
            <a:off x="2015716" y="1160748"/>
            <a:ext cx="648072" cy="432048"/>
          </a:xfrm>
          <a:prstGeom prst="upArrow">
            <a:avLst/>
          </a:prstGeom>
          <a:solidFill>
            <a:srgbClr val="FF0000"/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9" name="Стрелка вверх 28"/>
          <p:cNvSpPr/>
          <p:nvPr/>
        </p:nvSpPr>
        <p:spPr bwMode="auto">
          <a:xfrm rot="16200000" flipV="1">
            <a:off x="2015716" y="2888941"/>
            <a:ext cx="648072" cy="432048"/>
          </a:xfrm>
          <a:prstGeom prst="upArrow">
            <a:avLst/>
          </a:prstGeom>
          <a:solidFill>
            <a:srgbClr val="FF0000"/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6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107504" y="38100"/>
            <a:ext cx="287264" cy="368299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dirty="0" smtClean="0">
                <a:solidFill>
                  <a:prstClr val="black"/>
                </a:solidFill>
                <a:latin typeface="Verdana" pitchFamily="34" charset="0"/>
                <a:cs typeface="Times New Roman" pitchFamily="18" charset="0"/>
              </a:rPr>
              <a:t>4</a:t>
            </a:r>
            <a:endParaRPr lang="ru-RU" sz="1400" dirty="0">
              <a:solidFill>
                <a:prstClr val="black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7504" y="4509120"/>
            <a:ext cx="1944216" cy="223224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Эффективное</a:t>
            </a:r>
          </a:p>
          <a:p>
            <a:pPr algn="ctr"/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частие</a:t>
            </a:r>
          </a:p>
          <a:p>
            <a:pPr algn="ctr"/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изнеса</a:t>
            </a:r>
          </a:p>
          <a:p>
            <a:pPr algn="ctr"/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подготовке</a:t>
            </a:r>
          </a:p>
          <a:p>
            <a:pPr algn="ctr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кадров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627785" y="4509120"/>
            <a:ext cx="6408711" cy="22322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Пункт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статьи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149 части 2 </a:t>
            </a:r>
            <a:r>
              <a:rPr lang="ru-RU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Налогового Кодекса РФ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дополнить подпунктом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предусматривающим </a:t>
            </a:r>
            <a:r>
              <a:rPr lang="ru-RU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освобождение от налогообложения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реализации (а также передачи, выполнения) товаров (работ, услуг), за исключением подакцизных товаров, в рамках оказания </a:t>
            </a:r>
            <a:r>
              <a:rPr lang="ru-RU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безвозмездной помощи образовательным организациям при условии использования данных товаров (работ, услуг) в образовательном </a:t>
            </a: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процессе</a:t>
            </a:r>
          </a:p>
        </p:txBody>
      </p:sp>
      <p:sp>
        <p:nvSpPr>
          <p:cNvPr id="21" name="Стрелка вверх 20"/>
          <p:cNvSpPr/>
          <p:nvPr/>
        </p:nvSpPr>
        <p:spPr bwMode="auto">
          <a:xfrm rot="16200000" flipV="1">
            <a:off x="2015717" y="5337212"/>
            <a:ext cx="648072" cy="432048"/>
          </a:xfrm>
          <a:prstGeom prst="upArrow">
            <a:avLst/>
          </a:prstGeom>
          <a:solidFill>
            <a:srgbClr val="FF0000"/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80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ChangeArrowheads="1"/>
          </p:cNvSpPr>
          <p:nvPr/>
        </p:nvSpPr>
        <p:spPr bwMode="auto">
          <a:xfrm>
            <a:off x="107504" y="29818"/>
            <a:ext cx="425713" cy="34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accent5">
                    <a:lumMod val="10000"/>
                  </a:schemeClr>
                </a:solidFill>
              </a:rPr>
              <a:t>5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916760" y="908720"/>
            <a:ext cx="7327648" cy="64807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2620"/>
              </a:lnSpc>
            </a:pPr>
            <a:r>
              <a:rPr lang="ru-RU" sz="2000" dirty="0" smtClean="0">
                <a:solidFill>
                  <a:srgbClr val="FFFF00"/>
                </a:solidFill>
              </a:rPr>
              <a:t>Приоритетная оценка работодателем </a:t>
            </a:r>
          </a:p>
        </p:txBody>
      </p:sp>
      <p:sp>
        <p:nvSpPr>
          <p:cNvPr id="2" name="Выгнутая влево стрелка 1"/>
          <p:cNvSpPr/>
          <p:nvPr/>
        </p:nvSpPr>
        <p:spPr>
          <a:xfrm>
            <a:off x="107504" y="1124744"/>
            <a:ext cx="720080" cy="1431072"/>
          </a:xfrm>
          <a:prstGeom prst="curvedRightArrow">
            <a:avLst/>
          </a:prstGeom>
          <a:solidFill>
            <a:srgbClr val="C00000"/>
          </a:solidFill>
          <a:ln>
            <a:solidFill>
              <a:schemeClr val="accent5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Выгнутая вправо стрелка 2"/>
          <p:cNvSpPr/>
          <p:nvPr/>
        </p:nvSpPr>
        <p:spPr>
          <a:xfrm>
            <a:off x="8388424" y="1196752"/>
            <a:ext cx="685438" cy="1440160"/>
          </a:xfrm>
          <a:prstGeom prst="curvedLeftArrow">
            <a:avLst/>
          </a:prstGeom>
          <a:solidFill>
            <a:srgbClr val="A50021"/>
          </a:solidFill>
          <a:ln>
            <a:solidFill>
              <a:schemeClr val="accent5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16760" y="1628800"/>
            <a:ext cx="7399656" cy="2808312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2800"/>
              </a:lnSpc>
            </a:pPr>
            <a:endParaRPr lang="ru-RU" sz="2000" dirty="0" smtClean="0">
              <a:solidFill>
                <a:srgbClr val="8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ts val="32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Уровня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профессиональных, практических 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знаний и умений, 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корпоративных 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компетенций молодых специалистов, степени их 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адаптации 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 требованиям производства</a:t>
            </a:r>
          </a:p>
          <a:p>
            <a:pPr marL="342900" indent="-342900">
              <a:lnSpc>
                <a:spcPts val="32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Востребованности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выпускников</a:t>
            </a:r>
          </a:p>
          <a:p>
            <a:pPr>
              <a:lnSpc>
                <a:spcPts val="2800"/>
              </a:lnSpc>
            </a:pPr>
            <a:endParaRPr lang="ru-RU" sz="2000" dirty="0" smtClean="0">
              <a:solidFill>
                <a:srgbClr val="8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74801" y="44624"/>
            <a:ext cx="8101656" cy="70296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5">
                <a:lumMod val="25000"/>
              </a:schemeClr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1"/>
          <a:lstStyle/>
          <a:p>
            <a:pPr algn="ctr"/>
            <a:r>
              <a:rPr lang="ru-RU" dirty="0" smtClean="0">
                <a:solidFill>
                  <a:schemeClr val="accent5">
                    <a:lumMod val="25000"/>
                  </a:schemeClr>
                </a:solidFill>
              </a:rPr>
              <a:t>Оптимизация критериев оценки качества отраслевого образования</a:t>
            </a:r>
            <a:endParaRPr lang="ru-RU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96691" y="5301208"/>
            <a:ext cx="7319725" cy="144016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60"/>
              </a:lnSpc>
            </a:pPr>
            <a:endParaRPr lang="ru-RU" sz="2000" dirty="0" smtClean="0">
              <a:solidFill>
                <a:schemeClr val="accent5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ts val="2460"/>
              </a:lnSpc>
            </a:pP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Необходимо проводить рейтинг </a:t>
            </a:r>
          </a:p>
          <a:p>
            <a:pPr algn="ctr">
              <a:lnSpc>
                <a:spcPts val="2460"/>
              </a:lnSpc>
            </a:pPr>
            <a:r>
              <a:rPr lang="ru-RU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качества образования</a:t>
            </a: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получаемого в вузах, а не рейтинг </a:t>
            </a:r>
            <a:r>
              <a:rPr lang="ru-RU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условий проведения 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обучения</a:t>
            </a:r>
          </a:p>
          <a:p>
            <a:pPr algn="ctr">
              <a:lnSpc>
                <a:spcPts val="2460"/>
              </a:lnSpc>
            </a:pPr>
            <a:endParaRPr lang="ru-RU" sz="2000" dirty="0">
              <a:solidFill>
                <a:schemeClr val="accent5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Нашивка 11"/>
          <p:cNvSpPr/>
          <p:nvPr/>
        </p:nvSpPr>
        <p:spPr>
          <a:xfrm rot="5400000">
            <a:off x="4366514" y="4303634"/>
            <a:ext cx="504055" cy="1059044"/>
          </a:xfrm>
          <a:prstGeom prst="chevron">
            <a:avLst/>
          </a:prstGeom>
          <a:solidFill>
            <a:srgbClr val="A50021"/>
          </a:solidFill>
          <a:ln>
            <a:solidFill>
              <a:schemeClr val="accent5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35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-108520" y="40943"/>
            <a:ext cx="518813" cy="320211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  <a:latin typeface="Verdana" pitchFamily="34" charset="0"/>
                <a:cs typeface="Times New Roman" pitchFamily="18" charset="0"/>
              </a:rPr>
              <a:t>9</a:t>
            </a:r>
            <a:endParaRPr lang="ru-RU" sz="1400" dirty="0">
              <a:solidFill>
                <a:prstClr val="black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08949"/>
            <a:ext cx="8136904" cy="836153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Справочно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Из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рекомендаций Парламентских слушаний в </a:t>
            </a:r>
          </a:p>
          <a:p>
            <a:pPr algn="ctr"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Совете Федерации РФ.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09.02.2016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1124744"/>
            <a:ext cx="8136904" cy="5616624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48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Необходимо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предусмотреть: </a:t>
            </a:r>
          </a:p>
          <a:p>
            <a:pPr algn="ctr">
              <a:lnSpc>
                <a:spcPts val="2480"/>
              </a:lnSpc>
              <a:spcBef>
                <a:spcPts val="1200"/>
              </a:spcBef>
            </a:pP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уровне Правительства РФ: </a:t>
            </a:r>
          </a:p>
          <a:p>
            <a:pPr marL="342900" indent="-342900">
              <a:lnSpc>
                <a:spcPts val="2480"/>
              </a:lnSpc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роработку вопроса об улучшении финансирования отраслевых вузов 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 счёт бюджета</a:t>
            </a:r>
          </a:p>
          <a:p>
            <a:pPr marL="342900" indent="-342900">
              <a:lnSpc>
                <a:spcPts val="2480"/>
              </a:lnSpc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референции бизнесу, активно участвующему в 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практической подготовке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студентов отраслевых вузов</a:t>
            </a:r>
          </a:p>
          <a:p>
            <a:pPr marL="342900" indent="-342900">
              <a:lnSpc>
                <a:spcPts val="248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Разработку механизмов поддержки вузов 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государственными</a:t>
            </a:r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предприятиями</a:t>
            </a:r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</a:t>
            </a:r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бизнесом</a:t>
            </a:r>
          </a:p>
          <a:p>
            <a:pPr algn="ctr">
              <a:lnSpc>
                <a:spcPts val="2480"/>
              </a:lnSpc>
              <a:spcBef>
                <a:spcPts val="800"/>
              </a:spcBef>
            </a:pP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уровне Министерства образования и науки РФ:</a:t>
            </a:r>
          </a:p>
          <a:p>
            <a:pPr marL="342900" indent="-342900">
              <a:lnSpc>
                <a:spcPts val="2480"/>
              </a:lnSpc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Законодательное закрепление</a:t>
            </a:r>
            <a:r>
              <a:rPr lang="ru-RU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особенностей отраслевого образования</a:t>
            </a:r>
          </a:p>
          <a:p>
            <a:pPr marL="342900" indent="-342900">
              <a:lnSpc>
                <a:spcPts val="248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Согласование</a:t>
            </a:r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образовательных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стандартов с учебными заведениями и работодателями</a:t>
            </a:r>
          </a:p>
          <a:p>
            <a:pPr marL="342900" indent="-342900">
              <a:lnSpc>
                <a:spcPts val="248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Реализацию механизмов 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укрупнения специальностей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 учётом 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интересов отраслей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</a:t>
            </a:r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сохранения качества подготовки</a:t>
            </a:r>
            <a:endParaRPr lang="ru-RU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77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-108520" y="40943"/>
            <a:ext cx="518813" cy="320211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dirty="0" smtClean="0">
                <a:solidFill>
                  <a:prstClr val="black"/>
                </a:solidFill>
                <a:latin typeface="Verdana" pitchFamily="34" charset="0"/>
                <a:cs typeface="Times New Roman" pitchFamily="18" charset="0"/>
              </a:rPr>
              <a:t>7</a:t>
            </a:r>
            <a:endParaRPr lang="ru-RU" sz="1400" dirty="0">
              <a:solidFill>
                <a:prstClr val="black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54321"/>
            <a:ext cx="8136904" cy="638375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Справочно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Из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рекомендаций Парламентских слушаний </a:t>
            </a:r>
          </a:p>
          <a:p>
            <a:pPr algn="ctr"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Государственной Думе РФ.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18.02.2016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764704"/>
            <a:ext cx="8136904" cy="5976664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200"/>
              </a:lnSpc>
              <a:spcAft>
                <a:spcPts val="1200"/>
              </a:spcAft>
            </a:pP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Правительству РФ:</a:t>
            </a:r>
          </a:p>
          <a:p>
            <a:pPr marL="342900" indent="-342900">
              <a:lnSpc>
                <a:spcPts val="22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Рассмотреть вопрос о принятии 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стратегии развития высшего образования</a:t>
            </a:r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России, определяющей:</a:t>
            </a:r>
          </a:p>
          <a:p>
            <a:pPr marL="342900" indent="-342900">
              <a:lnSpc>
                <a:spcPts val="22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роль и место </a:t>
            </a:r>
            <a:r>
              <a:rPr lang="ru-RU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специалитета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системе ВО;</a:t>
            </a:r>
          </a:p>
          <a:p>
            <a:pPr marL="342900" indent="-342900">
              <a:lnSpc>
                <a:spcPts val="22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перспективы подготовки</a:t>
            </a:r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инженеров-экономистов и специалистов транспортного права</a:t>
            </a:r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отраслевых вузах;    </a:t>
            </a:r>
          </a:p>
          <a:p>
            <a:pPr marL="342900" indent="-342900">
              <a:lnSpc>
                <a:spcPts val="22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перспективы</a:t>
            </a:r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развития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отраслевых вузов 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распределение зон ответственности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 их функционирование между отраслевыми министерствами и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Минобрнауки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России</a:t>
            </a:r>
          </a:p>
          <a:p>
            <a:pPr marL="342900" indent="-342900">
              <a:lnSpc>
                <a:spcPts val="22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Рассмотреть вопрос о наделении федеральных органов власти, имеющих в своём подчинении образовательные организации, правом:</a:t>
            </a:r>
          </a:p>
          <a:p>
            <a:pPr marL="342900" indent="-342900">
              <a:lnSpc>
                <a:spcPts val="22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выделять в общем объёме финансирования федеральных проектов и программ 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средства на развитие образования и науки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подведомственных вузах;</a:t>
            </a:r>
          </a:p>
          <a:p>
            <a:pPr marL="342900" indent="-342900">
              <a:lnSpc>
                <a:spcPts val="2200"/>
              </a:lnSpc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аправлять средства на модернизацию учебно-научной базы подведомственных вузов и внедрение новых технологий в образовательный процесс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45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-108520" y="40943"/>
            <a:ext cx="518813" cy="320211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dirty="0" smtClean="0">
                <a:solidFill>
                  <a:prstClr val="black"/>
                </a:solidFill>
                <a:latin typeface="Verdana" pitchFamily="34" charset="0"/>
                <a:cs typeface="Times New Roman" pitchFamily="18" charset="0"/>
              </a:rPr>
              <a:t>8</a:t>
            </a:r>
            <a:endParaRPr lang="ru-RU" sz="1400" dirty="0">
              <a:solidFill>
                <a:prstClr val="black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68886"/>
            <a:ext cx="8136904" cy="62381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Справочно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Из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рекомендаций Парламентских слушаний </a:t>
            </a:r>
          </a:p>
          <a:p>
            <a:pPr algn="ctr"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Государственной Думе РФ. 18.02.2016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692696"/>
            <a:ext cx="8136904" cy="612068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Государственной Думе РФ:</a:t>
            </a:r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Проработать вопрос о внесении изменений в ФЗ «Об образовании в РФ» в части:</a:t>
            </a:r>
          </a:p>
          <a:p>
            <a:pPr>
              <a:lnSpc>
                <a:spcPts val="2000"/>
              </a:lnSpc>
            </a:pPr>
            <a:r>
              <a:rPr lang="ru-RU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- 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отраслевого образования</a:t>
            </a:r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>
              <a:lnSpc>
                <a:spcPts val="2000"/>
              </a:lnSpc>
            </a:pPr>
            <a:r>
              <a:rPr lang="ru-RU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- 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целевого приёма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студентов в образовательные    </a:t>
            </a:r>
          </a:p>
          <a:p>
            <a:pPr>
              <a:lnSpc>
                <a:spcPts val="2000"/>
              </a:lnSpc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организации 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СПО</a:t>
            </a:r>
          </a:p>
          <a:p>
            <a:pPr algn="ctr">
              <a:lnSpc>
                <a:spcPts val="2000"/>
              </a:lnSpc>
            </a:pP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Министерству образования и науки РФ:</a:t>
            </a:r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Разработать проект Концепции территориального развития сети вузов, предусматривающий:</a:t>
            </a:r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цели и задачи оптимизации сети вузов </a:t>
            </a:r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 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учётом отраслевого и регионального заказов</a:t>
            </a:r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подготовку кадров;</a:t>
            </a:r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разработку 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объективных критериев</a:t>
            </a:r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эффективности деятельности вузов</a:t>
            </a:r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оценке эффективности вузов повысить</a:t>
            </a:r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значимость мнения работодателей о качестве работы вуза и востребованности</a:t>
            </a:r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его выпускников</a:t>
            </a:r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представлению отраслевых министерств 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исключить из мониторинга результаты ЕГЭ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студентов, принятых по целевому набору</a:t>
            </a:r>
          </a:p>
          <a:p>
            <a:pPr algn="ctr">
              <a:lnSpc>
                <a:spcPts val="2000"/>
              </a:lnSpc>
            </a:pPr>
            <a:r>
              <a:rPr lang="ru-RU" i="1" dirty="0" err="1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Рособрнадзору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 учётом специфики решить вопрос о порядке 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лицензирования</a:t>
            </a:r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филиалов отраслевых вузов с 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неполным циклом обучения</a:t>
            </a:r>
            <a:endParaRPr lang="ru-RU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76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-108520" y="40943"/>
            <a:ext cx="518813" cy="320211"/>
          </a:xfr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  <a:latin typeface="Verdana" pitchFamily="34" charset="0"/>
                <a:cs typeface="Times New Roman" pitchFamily="18" charset="0"/>
              </a:rPr>
              <a:t>9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68886"/>
            <a:ext cx="8136904" cy="839834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560"/>
              </a:lnSpc>
              <a:defRPr/>
            </a:pPr>
            <a:r>
              <a:rPr lang="ru-RU" dirty="0" err="1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Справочно</a:t>
            </a:r>
            <a:r>
              <a:rPr lang="ru-RU" dirty="0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Свежий пример, характерный для позиции </a:t>
            </a:r>
            <a:r>
              <a:rPr lang="ru-RU" dirty="0" err="1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Минобрнауки</a:t>
            </a:r>
            <a:r>
              <a:rPr lang="ru-RU" dirty="0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России в отношении отраслевых вузов</a:t>
            </a:r>
            <a:endParaRPr lang="ru-RU" dirty="0">
              <a:solidFill>
                <a:srgbClr val="4BACC6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1196752"/>
            <a:ext cx="8136904" cy="4896544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марта 2016 г.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Минобрнауки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России объявило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 проведении </a:t>
            </a:r>
            <a:r>
              <a:rPr lang="ru-RU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открытого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публичного конкурса на предоставление </a:t>
            </a:r>
            <a:r>
              <a:rPr lang="ru-RU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государственной поддержки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пилотных проектов по созданию и развитию инжиниринговых центров на базе образовательных организаций высшего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образования.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конкурсе, именуемом «открытым», могут участвовать 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только вузы, подведомственные </a:t>
            </a:r>
            <a:r>
              <a:rPr lang="ru-RU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Министерству образования и науки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Российской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298986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7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7_Солнцестояние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13807</TotalTime>
  <Words>835</Words>
  <Application>Microsoft Office PowerPoint</Application>
  <PresentationFormat>Экран (4:3)</PresentationFormat>
  <Paragraphs>142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9</vt:i4>
      </vt:variant>
    </vt:vector>
  </HeadingPairs>
  <TitlesOfParts>
    <vt:vector size="22" baseType="lpstr">
      <vt:lpstr>Arial</vt:lpstr>
      <vt:lpstr>Calibri</vt:lpstr>
      <vt:lpstr>Corbel</vt:lpstr>
      <vt:lpstr>Times New Roman</vt:lpstr>
      <vt:lpstr>Verdana</vt:lpstr>
      <vt:lpstr>Wingdings</vt:lpstr>
      <vt:lpstr>Wingdings 2</vt:lpstr>
      <vt:lpstr>Оформление по умолчанию</vt:lpstr>
      <vt:lpstr>7_Солнцестояние</vt:lpstr>
      <vt:lpstr>1_Тема1</vt:lpstr>
      <vt:lpstr>Тема1</vt:lpstr>
      <vt:lpstr>2_Тема1</vt:lpstr>
      <vt:lpstr>3_Тема1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Центр ПНПКиСТ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и значение транспортного комплекса  в обеспечении и использовании  отраслевого образования</dc:title>
  <dc:creator>miit</dc:creator>
  <cp:lastModifiedBy>user</cp:lastModifiedBy>
  <cp:revision>1147</cp:revision>
  <cp:lastPrinted>2015-12-01T09:52:51Z</cp:lastPrinted>
  <dcterms:created xsi:type="dcterms:W3CDTF">2005-10-12T08:18:34Z</dcterms:created>
  <dcterms:modified xsi:type="dcterms:W3CDTF">2016-04-10T16:38:09Z</dcterms:modified>
  <cp:contentStatus/>
</cp:coreProperties>
</file>